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61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FCED-FC6F-4328-8296-0E3C4A1EBDED}" type="datetimeFigureOut">
              <a:rPr lang="es-MX" smtClean="0"/>
              <a:t>18/03/2014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CAD0-2B03-4567-9DAA-0B85AC9B53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7681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FCED-FC6F-4328-8296-0E3C4A1EBDED}" type="datetimeFigureOut">
              <a:rPr lang="es-MX" smtClean="0"/>
              <a:t>18/03/2014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CAD0-2B03-4567-9DAA-0B85AC9B53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6713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FCED-FC6F-4328-8296-0E3C4A1EBDED}" type="datetimeFigureOut">
              <a:rPr lang="es-MX" smtClean="0"/>
              <a:t>18/03/2014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CAD0-2B03-4567-9DAA-0B85AC9B53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786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FCED-FC6F-4328-8296-0E3C4A1EBDED}" type="datetimeFigureOut">
              <a:rPr lang="es-MX" smtClean="0"/>
              <a:t>18/03/2014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CAD0-2B03-4567-9DAA-0B85AC9B53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6178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FCED-FC6F-4328-8296-0E3C4A1EBDED}" type="datetimeFigureOut">
              <a:rPr lang="es-MX" smtClean="0"/>
              <a:t>18/03/2014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CAD0-2B03-4567-9DAA-0B85AC9B53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6096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FCED-FC6F-4328-8296-0E3C4A1EBDED}" type="datetimeFigureOut">
              <a:rPr lang="es-MX" smtClean="0"/>
              <a:t>18/03/2014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CAD0-2B03-4567-9DAA-0B85AC9B53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5753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FCED-FC6F-4328-8296-0E3C4A1EBDED}" type="datetimeFigureOut">
              <a:rPr lang="es-MX" smtClean="0"/>
              <a:t>18/03/2014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CAD0-2B03-4567-9DAA-0B85AC9B53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1832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FCED-FC6F-4328-8296-0E3C4A1EBDED}" type="datetimeFigureOut">
              <a:rPr lang="es-MX" smtClean="0"/>
              <a:t>18/03/2014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CAD0-2B03-4567-9DAA-0B85AC9B53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5188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FCED-FC6F-4328-8296-0E3C4A1EBDED}" type="datetimeFigureOut">
              <a:rPr lang="es-MX" smtClean="0"/>
              <a:t>18/03/2014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CAD0-2B03-4567-9DAA-0B85AC9B53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FCED-FC6F-4328-8296-0E3C4A1EBDED}" type="datetimeFigureOut">
              <a:rPr lang="es-MX" smtClean="0"/>
              <a:t>18/03/2014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CAD0-2B03-4567-9DAA-0B85AC9B53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0201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FCED-FC6F-4328-8296-0E3C4A1EBDED}" type="datetimeFigureOut">
              <a:rPr lang="es-MX" smtClean="0"/>
              <a:t>18/03/2014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CAD0-2B03-4567-9DAA-0B85AC9B53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4931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FCED-FC6F-4328-8296-0E3C4A1EBDED}" type="datetimeFigureOut">
              <a:rPr lang="es-MX" smtClean="0"/>
              <a:t>18/03/2014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BCAD0-2B03-4567-9DAA-0B85AC9B53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7856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Contaduría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ES" sz="28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Subject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questions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L.E.L.I. Paulina Trujillo Castillo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2014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61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Marcador de contenido"/>
          <p:cNvSpPr txBox="1">
            <a:spLocks/>
          </p:cNvSpPr>
          <p:nvPr/>
        </p:nvSpPr>
        <p:spPr>
          <a:xfrm>
            <a:off x="457200" y="571481"/>
            <a:ext cx="8229600" cy="45005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Arial" pitchFamily="34" charset="0"/>
              <a:buChar char="•"/>
            </a:pPr>
            <a:r>
              <a:rPr lang="es-MX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We use </a:t>
            </a:r>
            <a:r>
              <a:rPr lang="es-MX" sz="2800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who</a:t>
            </a:r>
            <a:r>
              <a:rPr lang="es-MX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when we ask about a subject of a sentence and the subject is a person.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s-MX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Subject questions have the same word order as positive sentences.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s-MX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We don’t use </a:t>
            </a:r>
            <a:r>
              <a:rPr lang="es-MX" sz="2800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do, does</a:t>
            </a:r>
            <a:r>
              <a:rPr lang="es-MX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or </a:t>
            </a:r>
            <a:r>
              <a:rPr lang="es-MX" sz="2800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did</a:t>
            </a:r>
            <a:r>
              <a:rPr lang="es-MX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in Present Simple and Past Simple subject questions.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s-MX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We use </a:t>
            </a:r>
            <a:r>
              <a:rPr lang="es-MX" sz="2800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do, does</a:t>
            </a:r>
            <a:r>
              <a:rPr lang="es-MX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or </a:t>
            </a:r>
            <a:r>
              <a:rPr lang="es-MX" sz="2800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did</a:t>
            </a:r>
            <a:r>
              <a:rPr lang="es-MX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in Present Simple and Past simple questions that ask about the object or preposition + noun.</a:t>
            </a:r>
            <a:endParaRPr lang="es-MX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309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3568" y="692696"/>
            <a:ext cx="7772400" cy="1656184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TIP! 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We can also make subject questions with </a:t>
            </a:r>
            <a:r>
              <a:rPr lang="en-US" sz="2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What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Whose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en-US" sz="2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Which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Examples:</a:t>
            </a:r>
          </a:p>
          <a:p>
            <a:endParaRPr lang="es-MX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928662" y="1928802"/>
            <a:ext cx="57743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What</a:t>
            </a:r>
            <a:r>
              <a:rPr lang="es-E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s-E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happened</a:t>
            </a:r>
            <a:r>
              <a:rPr lang="es-E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  <a:endParaRPr lang="es-E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909912" y="2714620"/>
            <a:ext cx="689579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Whose</a:t>
            </a:r>
            <a:r>
              <a:rPr lang="es-ES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s-ES" sz="5400" b="1" cap="none" spc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journey</a:t>
            </a:r>
            <a:r>
              <a:rPr lang="es-ES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s-ES" sz="5400" b="1" cap="none" spc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takes</a:t>
            </a:r>
            <a:r>
              <a:rPr lang="es-ES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</a:p>
          <a:p>
            <a:r>
              <a:rPr lang="es-ES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 </a:t>
            </a:r>
            <a:r>
              <a:rPr lang="es-ES" sz="5400" b="1" cap="none" spc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two</a:t>
            </a:r>
            <a:r>
              <a:rPr lang="es-ES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s-ES" sz="5400" b="1" cap="none" spc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hours</a:t>
            </a:r>
            <a:r>
              <a:rPr lang="es-ES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? </a:t>
            </a:r>
            <a:endParaRPr lang="es-E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104488" y="4357694"/>
            <a:ext cx="666740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err="1" smtClean="0">
                <a:ln/>
                <a:solidFill>
                  <a:schemeClr val="accent3"/>
                </a:solidFill>
                <a:effectLst/>
              </a:rPr>
              <a:t>Which</a:t>
            </a:r>
            <a:r>
              <a:rPr lang="es-ES" sz="5400" b="1" cap="none" spc="0" dirty="0" smtClean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es-ES" sz="5400" b="1" cap="none" spc="0" dirty="0" err="1" smtClean="0">
                <a:ln/>
                <a:solidFill>
                  <a:schemeClr val="accent3"/>
                </a:solidFill>
                <a:effectLst/>
              </a:rPr>
              <a:t>journey</a:t>
            </a:r>
            <a:r>
              <a:rPr lang="es-ES" sz="5400" b="1" cap="none" spc="0" dirty="0" smtClean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es-ES" sz="5400" b="1" cap="none" spc="0" dirty="0" err="1" smtClean="0">
                <a:ln/>
                <a:solidFill>
                  <a:schemeClr val="accent3"/>
                </a:solidFill>
                <a:effectLst/>
              </a:rPr>
              <a:t>costs</a:t>
            </a:r>
            <a:r>
              <a:rPr lang="es-ES" sz="5400" b="1" cap="none" spc="0" dirty="0" smtClean="0">
                <a:ln/>
                <a:solidFill>
                  <a:schemeClr val="accent3"/>
                </a:solidFill>
                <a:effectLst/>
              </a:rPr>
              <a:t> </a:t>
            </a:r>
          </a:p>
          <a:p>
            <a:r>
              <a:rPr lang="es-ES" sz="5400" b="1" dirty="0" smtClean="0">
                <a:ln/>
                <a:solidFill>
                  <a:schemeClr val="accent3"/>
                </a:solidFill>
              </a:rPr>
              <a:t>  </a:t>
            </a:r>
            <a:r>
              <a:rPr lang="es-ES" sz="5400" b="1" dirty="0" err="1" smtClean="0">
                <a:ln/>
                <a:solidFill>
                  <a:schemeClr val="accent3"/>
                </a:solidFill>
              </a:rPr>
              <a:t>the</a:t>
            </a:r>
            <a:r>
              <a:rPr lang="es-ES" sz="54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s-ES" sz="5400" b="1" dirty="0" err="1" smtClean="0">
                <a:ln/>
                <a:solidFill>
                  <a:schemeClr val="accent3"/>
                </a:solidFill>
              </a:rPr>
              <a:t>most</a:t>
            </a:r>
            <a:r>
              <a:rPr lang="es-ES" sz="5400" b="1" dirty="0" smtClean="0">
                <a:ln/>
                <a:solidFill>
                  <a:schemeClr val="accent3"/>
                </a:solidFill>
              </a:rPr>
              <a:t>?</a:t>
            </a:r>
            <a:endParaRPr lang="es-E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71017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829736"/>
            <a:ext cx="8424936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Bibliografía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del tema:</a:t>
            </a:r>
          </a:p>
          <a:p>
            <a:pPr algn="just"/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Redston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, C.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Cunningham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, G. (2005). Face2Face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Elementary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Student’s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Book. Cambridge, London. Cambridge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University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Press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s-ES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Redston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, C.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Cunningham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, G. (2005). Face2Face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Elementary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Student’s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Book. Cambridge, London. Cambridge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University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Press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s-ES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Redston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, C.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Cunningham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, G. (2005). Face2Face Pre-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Intermediate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Student’s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Book. Cambridge, London. Cambridge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University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Press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s-ES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Redston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, C.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Cunningham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, G. (2005). Face2Face Pre-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Intermediate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Workbook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. Cambridge, London. Cambridge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University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Press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s-ES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000" b="1" dirty="0" smtClean="0">
                <a:latin typeface="Arial" pitchFamily="34" charset="0"/>
                <a:cs typeface="Arial" pitchFamily="34" charset="0"/>
              </a:rPr>
              <a:t>Evans, V.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Dooley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, J. (2002).Enterprise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Coursebook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1.Newbury,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Berkshire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. Express Publishing.</a:t>
            </a:r>
          </a:p>
          <a:p>
            <a:pPr algn="just"/>
            <a:endParaRPr lang="es-ES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000" b="1" dirty="0" smtClean="0">
                <a:latin typeface="Arial" pitchFamily="34" charset="0"/>
                <a:cs typeface="Arial" pitchFamily="34" charset="0"/>
              </a:rPr>
              <a:t>Evans, V.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Dooley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, J. (2002).Enterprise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Workbook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1.Newbury,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Berkshire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. Express Publishing.</a:t>
            </a:r>
          </a:p>
          <a:p>
            <a:pPr algn="just"/>
            <a:endParaRPr lang="es-ES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31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620688"/>
            <a:ext cx="820866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Subject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questions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Resumen (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Abstract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)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Most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questions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in English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language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ask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about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objects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however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there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are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also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questions</a:t>
            </a:r>
            <a:r>
              <a:rPr lang="es-MX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which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require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subject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as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an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answer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La mayoría de las preguntas en inglés dirigen el cuestionamiento hacia objetos, sin embargo, existen también preguntas que requieren que la respuesta sea un sujeto.</a:t>
            </a:r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10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67544" y="620688"/>
            <a:ext cx="8208663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Palabras clave: (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algn="just"/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Subject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verb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object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question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words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who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whose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which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what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where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what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time,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how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long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how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much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how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many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how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often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how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old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where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when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why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how</a:t>
            </a:r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Sujeto, verbo, objeto, interrogativos, quien, de quien (es), cual, que, donde, a que hora, por cuanto tiempo, cuanto, que tan seguido, que edad, donde, cuando, porque, como.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273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1718204"/>
            <a:ext cx="763284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Objetivo general:</a:t>
            </a:r>
          </a:p>
          <a:p>
            <a:pPr algn="just"/>
            <a:r>
              <a:rPr lang="es-MX" sz="2800" dirty="0" smtClean="0">
                <a:latin typeface="Arial" pitchFamily="34" charset="0"/>
                <a:cs typeface="Arial" pitchFamily="34" charset="0"/>
              </a:rPr>
              <a:t>El alumno podrá entender y compartir información acerca de experiencias, eventos pasados que continúan en el presente, hablar acerca de sentimientos personales así como también el expresar acuerdo y/o desacuerdo con el propósito de mantener una interacción social de sucesos pasados en relación con el presente. </a:t>
            </a:r>
            <a:endParaRPr lang="es-MX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46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5" y="404664"/>
            <a:ext cx="828092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Nombre de la unidad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dirty="0">
                <a:latin typeface="Arial" pitchFamily="34" charset="0"/>
                <a:cs typeface="Arial" pitchFamily="34" charset="0"/>
              </a:rPr>
              <a:t>UNIDAD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I: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Work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rest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play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Objetivo de la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unidad:</a:t>
            </a:r>
          </a:p>
          <a:p>
            <a:pPr algn="just"/>
            <a:r>
              <a:rPr lang="es-MX" sz="2800" dirty="0">
                <a:latin typeface="Arial" pitchFamily="34" charset="0"/>
                <a:cs typeface="Arial" pitchFamily="34" charset="0"/>
              </a:rPr>
              <a:t>Al culminar la unidad, el alumno será capaz de expresar de manera oral y escrita acerca de sus experiencias de vida, así como preguntar acerca de las experiencias de otras personas.</a:t>
            </a:r>
          </a:p>
          <a:p>
            <a:endParaRPr lang="es-MX" sz="2800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48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116632"/>
            <a:ext cx="8419095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dirty="0" smtClean="0">
                <a:latin typeface="Arial" pitchFamily="34" charset="0"/>
                <a:cs typeface="Arial" pitchFamily="34" charset="0"/>
              </a:rPr>
              <a:t>1.6	Obtener información acerca de la vida de las personas por medio de preguntas generales.</a:t>
            </a:r>
          </a:p>
          <a:p>
            <a:pPr algn="just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Introducción:</a:t>
            </a:r>
          </a:p>
          <a:p>
            <a:pPr algn="just"/>
            <a:endParaRPr lang="es-MX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There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are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two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main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types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questions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in English: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object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questions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subject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questions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Object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questions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need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their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form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auxiliaries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subjects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verbs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whereas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subject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questions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generally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only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need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subject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question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they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keep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form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as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an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affirmative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sentence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9902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116632"/>
            <a:ext cx="8419095" cy="7355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Desarrollo del Tema:</a:t>
            </a:r>
          </a:p>
          <a:p>
            <a:pPr algn="just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There are two main types of question in English.</a:t>
            </a:r>
          </a:p>
          <a:p>
            <a:pPr algn="just"/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Object Questions: You want to know what someone did, or to whom/where/when.</a:t>
            </a:r>
          </a:p>
          <a:p>
            <a:pPr algn="just"/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Object questions are more common but more difficult to make. You need an auxiliary verb (do, be, have ...) before the subject, and a main verb (go, make, think ...) after it.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413927" y="2967335"/>
            <a:ext cx="63161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What</a:t>
            </a:r>
            <a:r>
              <a:rPr lang="es-E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s-E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did</a:t>
            </a:r>
            <a:r>
              <a:rPr lang="es-E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Tom </a:t>
            </a:r>
            <a:r>
              <a:rPr lang="es-E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eat</a:t>
            </a:r>
            <a:r>
              <a:rPr lang="es-E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?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741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3568" y="260648"/>
            <a:ext cx="7772400" cy="2808312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Subject questions are easy to make. You just use 'who' or 'what' instead of the subject of the sentence.</a:t>
            </a:r>
          </a:p>
          <a:p>
            <a:pPr algn="just"/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following chart shows affirmative sentences:</a:t>
            </a:r>
          </a:p>
          <a:p>
            <a:pPr algn="just"/>
            <a:endParaRPr lang="es-MX" sz="2800" dirty="0">
              <a:solidFill>
                <a:schemeClr val="tx1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608899"/>
              </p:ext>
            </p:extLst>
          </p:nvPr>
        </p:nvGraphicFramePr>
        <p:xfrm>
          <a:off x="1428728" y="2924944"/>
          <a:ext cx="6691338" cy="164592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230446"/>
                <a:gridCol w="1193638"/>
                <a:gridCol w="3267254"/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2400" dirty="0" err="1" smtClean="0"/>
                        <a:t>Subject</a:t>
                      </a:r>
                      <a:r>
                        <a:rPr lang="es-MX" sz="2400" dirty="0" smtClean="0"/>
                        <a:t> 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400" dirty="0" err="1" smtClean="0"/>
                        <a:t>Verb</a:t>
                      </a:r>
                      <a:r>
                        <a:rPr lang="es-MX" sz="2400" dirty="0" smtClean="0"/>
                        <a:t> 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400" dirty="0" err="1" smtClean="0"/>
                        <a:t>Object</a:t>
                      </a:r>
                      <a:r>
                        <a:rPr lang="es-MX" sz="2400" dirty="0" smtClean="0"/>
                        <a:t> </a:t>
                      </a:r>
                      <a:r>
                        <a:rPr lang="es-MX" sz="2400" dirty="0" err="1" smtClean="0"/>
                        <a:t>or</a:t>
                      </a:r>
                      <a:r>
                        <a:rPr lang="es-MX" sz="2400" dirty="0" smtClean="0"/>
                        <a:t> </a:t>
                      </a:r>
                      <a:r>
                        <a:rPr lang="es-MX" sz="2400" dirty="0" err="1" smtClean="0"/>
                        <a:t>preposition</a:t>
                      </a:r>
                      <a:r>
                        <a:rPr lang="es-MX" sz="2400" dirty="0" smtClean="0"/>
                        <a:t> + </a:t>
                      </a:r>
                      <a:r>
                        <a:rPr lang="es-MX" sz="2400" dirty="0" err="1" smtClean="0"/>
                        <a:t>noun</a:t>
                      </a:r>
                      <a:endParaRPr lang="es-MX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2400" dirty="0" err="1" smtClean="0"/>
                        <a:t>Mick</a:t>
                      </a:r>
                      <a:r>
                        <a:rPr lang="es-MX" sz="2400" dirty="0" smtClean="0"/>
                        <a:t> </a:t>
                      </a:r>
                      <a:r>
                        <a:rPr lang="es-MX" sz="2400" dirty="0" err="1" smtClean="0"/>
                        <a:t>Benton</a:t>
                      </a:r>
                      <a:endParaRPr lang="es-MX" sz="2400" dirty="0" smtClean="0"/>
                    </a:p>
                    <a:p>
                      <a:r>
                        <a:rPr lang="es-MX" sz="2400" dirty="0" smtClean="0"/>
                        <a:t>Andrea</a:t>
                      </a:r>
                      <a:r>
                        <a:rPr lang="es-MX" sz="2400" baseline="0" dirty="0" smtClean="0"/>
                        <a:t> Price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400" dirty="0" err="1" smtClean="0"/>
                        <a:t>made</a:t>
                      </a:r>
                      <a:endParaRPr lang="es-MX" sz="2400" dirty="0" smtClean="0"/>
                    </a:p>
                    <a:p>
                      <a:r>
                        <a:rPr lang="es-MX" sz="2400" dirty="0" err="1" smtClean="0"/>
                        <a:t>lives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400" dirty="0" err="1" smtClean="0"/>
                        <a:t>the</a:t>
                      </a:r>
                      <a:r>
                        <a:rPr lang="es-MX" sz="2400" dirty="0" smtClean="0"/>
                        <a:t> TV </a:t>
                      </a:r>
                      <a:r>
                        <a:rPr lang="es-MX" sz="2400" dirty="0" err="1" smtClean="0"/>
                        <a:t>program</a:t>
                      </a:r>
                      <a:endParaRPr lang="es-MX" sz="2400" dirty="0" smtClean="0"/>
                    </a:p>
                    <a:p>
                      <a:r>
                        <a:rPr lang="es-MX" sz="2400" dirty="0" smtClean="0"/>
                        <a:t>in Paris.</a:t>
                      </a:r>
                      <a:endParaRPr lang="es-MX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8564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texto"/>
          <p:cNvSpPr txBox="1">
            <a:spLocks/>
          </p:cNvSpPr>
          <p:nvPr/>
        </p:nvSpPr>
        <p:spPr>
          <a:xfrm>
            <a:off x="457200" y="764704"/>
            <a:ext cx="7772400" cy="10801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Subject questions:</a:t>
            </a:r>
          </a:p>
          <a:p>
            <a:pPr algn="just"/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5" name="1 Marcador de contenido"/>
          <p:cNvSpPr txBox="1">
            <a:spLocks/>
          </p:cNvSpPr>
          <p:nvPr/>
        </p:nvSpPr>
        <p:spPr>
          <a:xfrm>
            <a:off x="457200" y="1556792"/>
            <a:ext cx="8229600" cy="10661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800" b="1" smtClean="0">
                <a:solidFill>
                  <a:schemeClr val="accent3">
                    <a:lumMod val="75000"/>
                  </a:schemeClr>
                </a:solidFill>
              </a:rPr>
              <a:t>Who</a:t>
            </a:r>
            <a:r>
              <a:rPr lang="es-MX" sz="280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s-MX" sz="2800" smtClean="0"/>
              <a:t>made the TV program? </a:t>
            </a:r>
            <a:r>
              <a:rPr lang="es-MX" sz="2800" b="1" smtClean="0">
                <a:solidFill>
                  <a:schemeClr val="accent3">
                    <a:lumMod val="75000"/>
                  </a:schemeClr>
                </a:solidFill>
              </a:rPr>
              <a:t>Mick Benton</a:t>
            </a:r>
          </a:p>
          <a:p>
            <a:r>
              <a:rPr lang="es-MX" sz="2800" b="1" smtClean="0">
                <a:solidFill>
                  <a:schemeClr val="accent3">
                    <a:lumMod val="75000"/>
                  </a:schemeClr>
                </a:solidFill>
              </a:rPr>
              <a:t>Who </a:t>
            </a:r>
            <a:r>
              <a:rPr lang="es-MX" sz="2800" smtClean="0">
                <a:solidFill>
                  <a:schemeClr val="tx1"/>
                </a:solidFill>
              </a:rPr>
              <a:t>lives in Paris? </a:t>
            </a:r>
            <a:r>
              <a:rPr lang="es-MX" sz="2800" b="1" smtClean="0">
                <a:solidFill>
                  <a:schemeClr val="accent3">
                    <a:lumMod val="75000"/>
                  </a:schemeClr>
                </a:solidFill>
              </a:rPr>
              <a:t>Andrea Price</a:t>
            </a:r>
            <a:endParaRPr lang="es-MX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385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679</Words>
  <Application>Microsoft Office PowerPoint</Application>
  <PresentationFormat>Presentación en pantalla (4:3)</PresentationFormat>
  <Paragraphs>86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Alumno(a)</dc:creator>
  <cp:lastModifiedBy>ZIMAPAN</cp:lastModifiedBy>
  <cp:revision>10</cp:revision>
  <dcterms:created xsi:type="dcterms:W3CDTF">2014-03-14T00:19:28Z</dcterms:created>
  <dcterms:modified xsi:type="dcterms:W3CDTF">2014-03-18T16:00:31Z</dcterms:modified>
</cp:coreProperties>
</file>